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Lst>
  <p:sldSz cy="5143500" cx="9144000"/>
  <p:notesSz cx="6858000" cy="9144000"/>
  <p:embeddedFontLst>
    <p:embeddedFont>
      <p:font typeface="Average"/>
      <p:regular r:id="rId31"/>
    </p:embeddedFont>
    <p:embeddedFont>
      <p:font typeface="Oswald"/>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34900B08-1C35-4D3B-9B6D-44665A31CEBA}">
  <a:tblStyle styleId="{34900B08-1C35-4D3B-9B6D-44665A31CEB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Average-regular.fntdata"/><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Oswald-bold.fntdata"/><Relationship Id="rId10" Type="http://schemas.openxmlformats.org/officeDocument/2006/relationships/slide" Target="slides/slide4.xml"/><Relationship Id="rId32" Type="http://schemas.openxmlformats.org/officeDocument/2006/relationships/font" Target="fonts/Oswald-regular.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4d320af924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4d320af92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4d320af924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4d320af924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4d320af924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4d320af924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d320af924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d320af924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4d320af924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4d320af924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4d320af924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4d320af924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4d320af924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4d320af924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4d320af924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4d320af924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4d320af924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4d320af924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4d320af924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4d320af924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4d320af924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4d320af924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4d320af924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4d320af924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4d320af924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4d320af924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4d320af924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4d320af924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4d320af924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4d320af924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Google Shape;225;g4d320af924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4d320af924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d320af924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d320af924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4d320af924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4d320af924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4d320af924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4d320af924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4d320af924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4d320af924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4d320af924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4d320af924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4d320af924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4d320af924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4d320af92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4d320af92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8.png"/><Relationship Id="rId5"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0.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Movie Genre Predictor</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Monica Ravichandran, Kalyan Vejalla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Plot Keywords Analysis </a:t>
            </a:r>
            <a:endParaRPr/>
          </a:p>
        </p:txBody>
      </p:sp>
      <p:sp>
        <p:nvSpPr>
          <p:cNvPr id="123" name="Google Shape;123;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24" name="Google Shape;124;p22"/>
          <p:cNvPicPr preferRelativeResize="0"/>
          <p:nvPr/>
        </p:nvPicPr>
        <p:blipFill>
          <a:blip r:embed="rId3">
            <a:alphaModFix/>
          </a:blip>
          <a:stretch>
            <a:fillRect/>
          </a:stretch>
        </p:blipFill>
        <p:spPr>
          <a:xfrm>
            <a:off x="408400" y="1227675"/>
            <a:ext cx="4509326" cy="28927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Plot Keywords Analysis</a:t>
            </a:r>
            <a:endParaRPr/>
          </a:p>
        </p:txBody>
      </p:sp>
      <p:sp>
        <p:nvSpPr>
          <p:cNvPr id="130" name="Google Shape;130;p2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1" name="Google Shape;131;p23"/>
          <p:cNvPicPr preferRelativeResize="0"/>
          <p:nvPr/>
        </p:nvPicPr>
        <p:blipFill>
          <a:blip r:embed="rId3">
            <a:alphaModFix/>
          </a:blip>
          <a:stretch>
            <a:fillRect/>
          </a:stretch>
        </p:blipFill>
        <p:spPr>
          <a:xfrm>
            <a:off x="311700" y="1152475"/>
            <a:ext cx="5071702" cy="30667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Plot Keywords Analysis</a:t>
            </a:r>
            <a:endParaRPr/>
          </a:p>
          <a:p>
            <a:pPr indent="0" lvl="0" marL="0" rtl="0" algn="l">
              <a:spcBef>
                <a:spcPts val="0"/>
              </a:spcBef>
              <a:spcAft>
                <a:spcPts val="0"/>
              </a:spcAft>
              <a:buNone/>
            </a:pPr>
            <a:r>
              <a:t/>
            </a:r>
            <a:endParaRPr/>
          </a:p>
        </p:txBody>
      </p:sp>
      <p:sp>
        <p:nvSpPr>
          <p:cNvPr id="137" name="Google Shape;137;p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8" name="Google Shape;138;p24"/>
          <p:cNvPicPr preferRelativeResize="0"/>
          <p:nvPr/>
        </p:nvPicPr>
        <p:blipFill>
          <a:blip r:embed="rId3">
            <a:alphaModFix/>
          </a:blip>
          <a:stretch>
            <a:fillRect/>
          </a:stretch>
        </p:blipFill>
        <p:spPr>
          <a:xfrm>
            <a:off x="358725" y="1213550"/>
            <a:ext cx="5045824" cy="3019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Plot Keywords Analysis</a:t>
            </a:r>
            <a:endParaRPr/>
          </a:p>
          <a:p>
            <a:pPr indent="0" lvl="0" marL="0" rtl="0" algn="l">
              <a:spcBef>
                <a:spcPts val="0"/>
              </a:spcBef>
              <a:spcAft>
                <a:spcPts val="0"/>
              </a:spcAft>
              <a:buNone/>
            </a:pPr>
            <a:r>
              <a:t/>
            </a:r>
            <a:endParaRPr/>
          </a:p>
        </p:txBody>
      </p:sp>
      <p:sp>
        <p:nvSpPr>
          <p:cNvPr id="144" name="Google Shape;144;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We can conclude that e</a:t>
            </a:r>
            <a:r>
              <a:rPr lang="en" sz="2200"/>
              <a:t>ach genre has common words in their Plot Keywords and there is a relation between the Plot Keywords and Movie genre. </a:t>
            </a:r>
            <a:endParaRPr sz="2200"/>
          </a:p>
          <a:p>
            <a:pPr indent="0" lvl="0" marL="0" rtl="0" algn="l">
              <a:spcBef>
                <a:spcPts val="1600"/>
              </a:spcBef>
              <a:spcAft>
                <a:spcPts val="0"/>
              </a:spcAft>
              <a:buNone/>
            </a:pPr>
            <a:r>
              <a:rPr lang="en" sz="2200"/>
              <a:t>This is because each genre has a common list of words that occur mostly only in that genre’s plot keywords.</a:t>
            </a:r>
            <a:endParaRPr sz="2200"/>
          </a:p>
          <a:p>
            <a:pPr indent="0" lvl="0" marL="0" rtl="0" algn="l">
              <a:spcBef>
                <a:spcPts val="1600"/>
              </a:spcBef>
              <a:spcAft>
                <a:spcPts val="1600"/>
              </a:spcAft>
              <a:buClr>
                <a:srgbClr val="000000"/>
              </a:buClr>
              <a:buSzPts val="1100"/>
              <a:buFont typeface="Arial"/>
              <a:buNone/>
            </a:pPr>
            <a:r>
              <a:rPr lang="en" sz="2200"/>
              <a:t>This means that Plot Keywords is a good feature to use for our machine learning model. </a:t>
            </a:r>
            <a:endParaRPr sz="2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Poster Color Intro</a:t>
            </a:r>
            <a:endParaRPr/>
          </a:p>
        </p:txBody>
      </p:sp>
      <p:sp>
        <p:nvSpPr>
          <p:cNvPr id="150" name="Google Shape;150;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SzPts val="2200"/>
              <a:buAutoNum type="arabicPeriod"/>
            </a:pPr>
            <a:r>
              <a:rPr lang="en" sz="2200"/>
              <a:t>Collected all the pixels into an array for a certain genre</a:t>
            </a:r>
            <a:endParaRPr sz="2200"/>
          </a:p>
          <a:p>
            <a:pPr indent="-368300" lvl="0" marL="457200" rtl="0" algn="l">
              <a:spcBef>
                <a:spcPts val="0"/>
              </a:spcBef>
              <a:spcAft>
                <a:spcPts val="0"/>
              </a:spcAft>
              <a:buSzPts val="2200"/>
              <a:buAutoNum type="arabicPeriod"/>
            </a:pPr>
            <a:r>
              <a:rPr lang="en" sz="2200"/>
              <a:t>Ran Kmeans with 16 clusters to get the top 16 colors per genre by weight</a:t>
            </a:r>
            <a:endParaRPr sz="2200"/>
          </a:p>
          <a:p>
            <a:pPr indent="-368300" lvl="0" marL="457200" rtl="0" algn="l">
              <a:spcBef>
                <a:spcPts val="0"/>
              </a:spcBef>
              <a:spcAft>
                <a:spcPts val="0"/>
              </a:spcAft>
              <a:buSzPts val="2200"/>
              <a:buAutoNum type="arabicPeriod"/>
            </a:pPr>
            <a:r>
              <a:rPr lang="en" sz="2200"/>
              <a:t>Created a color palette with the first box being the top color, second box representing the second top color, … </a:t>
            </a:r>
            <a:endParaRPr sz="2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27"/>
          <p:cNvSpPr txBox="1"/>
          <p:nvPr>
            <p:ph type="title"/>
          </p:nvPr>
        </p:nvSpPr>
        <p:spPr>
          <a:xfrm>
            <a:off x="311700" y="396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Poster Color Analysis</a:t>
            </a:r>
            <a:endParaRPr/>
          </a:p>
        </p:txBody>
      </p:sp>
      <p:pic>
        <p:nvPicPr>
          <p:cNvPr id="156" name="Google Shape;156;p27"/>
          <p:cNvPicPr preferRelativeResize="0"/>
          <p:nvPr/>
        </p:nvPicPr>
        <p:blipFill>
          <a:blip r:embed="rId3">
            <a:alphaModFix/>
          </a:blip>
          <a:stretch>
            <a:fillRect/>
          </a:stretch>
        </p:blipFill>
        <p:spPr>
          <a:xfrm>
            <a:off x="4523775" y="3991513"/>
            <a:ext cx="4537625" cy="528987"/>
          </a:xfrm>
          <a:prstGeom prst="rect">
            <a:avLst/>
          </a:prstGeom>
          <a:noFill/>
          <a:ln>
            <a:noFill/>
          </a:ln>
        </p:spPr>
      </p:pic>
      <p:pic>
        <p:nvPicPr>
          <p:cNvPr id="157" name="Google Shape;157;p27"/>
          <p:cNvPicPr preferRelativeResize="0"/>
          <p:nvPr/>
        </p:nvPicPr>
        <p:blipFill>
          <a:blip r:embed="rId4">
            <a:alphaModFix/>
          </a:blip>
          <a:stretch>
            <a:fillRect/>
          </a:stretch>
        </p:blipFill>
        <p:spPr>
          <a:xfrm>
            <a:off x="4523778" y="1231100"/>
            <a:ext cx="4537622" cy="2760414"/>
          </a:xfrm>
          <a:prstGeom prst="rect">
            <a:avLst/>
          </a:prstGeom>
          <a:noFill/>
          <a:ln>
            <a:noFill/>
          </a:ln>
        </p:spPr>
      </p:pic>
      <p:pic>
        <p:nvPicPr>
          <p:cNvPr id="158" name="Google Shape;158;p27"/>
          <p:cNvPicPr preferRelativeResize="0"/>
          <p:nvPr/>
        </p:nvPicPr>
        <p:blipFill>
          <a:blip r:embed="rId5">
            <a:alphaModFix/>
          </a:blip>
          <a:stretch>
            <a:fillRect/>
          </a:stretch>
        </p:blipFill>
        <p:spPr>
          <a:xfrm>
            <a:off x="61925" y="1277925"/>
            <a:ext cx="4354473" cy="28913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Poster Color Analysis</a:t>
            </a:r>
            <a:endParaRPr/>
          </a:p>
        </p:txBody>
      </p:sp>
      <p:sp>
        <p:nvSpPr>
          <p:cNvPr id="164" name="Google Shape;164;p2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the palettes above we can see that the top 16 colors when sorted by the weights (how prominent the color is in each genre), are approximately the same across all of the genres. This means that there is, apparently, only a weak correlation between the poster colors and the genre. </a:t>
            </a:r>
            <a:endParaRPr/>
          </a:p>
          <a:p>
            <a:pPr indent="0" lvl="0" marL="0" rtl="0" algn="l">
              <a:spcBef>
                <a:spcPts val="1600"/>
              </a:spcBef>
              <a:spcAft>
                <a:spcPts val="1600"/>
              </a:spcAft>
              <a:buNone/>
            </a:pPr>
            <a:r>
              <a:rPr lang="en"/>
              <a:t>But, numbers are more promising than just looking at colors. So, in ML_2, we still build a model using poster colors as features to predict movie genre and we analyze it. The goal is to potentially include this model in the ensembler model with other models using synopsis text and </a:t>
            </a:r>
            <a:r>
              <a:rPr lang="en"/>
              <a:t>keywords</a:t>
            </a:r>
            <a:r>
              <a:rPr lang="en"/>
              <a:t> text as features if it yields the best results.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235500" y="-121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 Models Created</a:t>
            </a:r>
            <a:endParaRPr/>
          </a:p>
        </p:txBody>
      </p:sp>
      <p:sp>
        <p:nvSpPr>
          <p:cNvPr id="170" name="Google Shape;170;p29"/>
          <p:cNvSpPr txBox="1"/>
          <p:nvPr>
            <p:ph idx="1" type="body"/>
          </p:nvPr>
        </p:nvSpPr>
        <p:spPr>
          <a:xfrm>
            <a:off x="6900" y="466675"/>
            <a:ext cx="4914600" cy="1161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ML Model 1: </a:t>
            </a:r>
            <a:endParaRPr/>
          </a:p>
          <a:p>
            <a:pPr indent="0" lvl="0" marL="0" rtl="0" algn="l">
              <a:lnSpc>
                <a:spcPct val="100000"/>
              </a:lnSpc>
              <a:spcBef>
                <a:spcPts val="0"/>
              </a:spcBef>
              <a:spcAft>
                <a:spcPts val="0"/>
              </a:spcAft>
              <a:buNone/>
            </a:pPr>
            <a:r>
              <a:rPr lang="en"/>
              <a:t>Features: Synopsis, K = 19, Accuracy = 49.5%</a:t>
            </a:r>
            <a:endParaRPr/>
          </a:p>
        </p:txBody>
      </p:sp>
      <p:sp>
        <p:nvSpPr>
          <p:cNvPr id="171" name="Google Shape;171;p29"/>
          <p:cNvSpPr txBox="1"/>
          <p:nvPr>
            <p:ph idx="1" type="body"/>
          </p:nvPr>
        </p:nvSpPr>
        <p:spPr>
          <a:xfrm>
            <a:off x="4617600" y="437425"/>
            <a:ext cx="4587900" cy="1068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ML Model 2: </a:t>
            </a:r>
            <a:endParaRPr/>
          </a:p>
          <a:p>
            <a:pPr indent="0" lvl="0" marL="0" rtl="0" algn="l">
              <a:lnSpc>
                <a:spcPct val="100000"/>
              </a:lnSpc>
              <a:spcBef>
                <a:spcPts val="0"/>
              </a:spcBef>
              <a:spcAft>
                <a:spcPts val="0"/>
              </a:spcAft>
              <a:buNone/>
            </a:pPr>
            <a:r>
              <a:rPr lang="en"/>
              <a:t>Features: Synopsis, K = 2 Accuracy = 53.5%</a:t>
            </a:r>
            <a:endParaRPr/>
          </a:p>
        </p:txBody>
      </p:sp>
      <p:sp>
        <p:nvSpPr>
          <p:cNvPr id="172" name="Google Shape;172;p29"/>
          <p:cNvSpPr txBox="1"/>
          <p:nvPr>
            <p:ph idx="1" type="body"/>
          </p:nvPr>
        </p:nvSpPr>
        <p:spPr>
          <a:xfrm>
            <a:off x="171050" y="4157275"/>
            <a:ext cx="8739000" cy="82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Analysis: According to the two models above, both performed decently well, but model 2 performed better in classes where model 1 did not and vice versa. Therefore we decided to make an ensemble out of these two models.</a:t>
            </a:r>
            <a:endParaRPr/>
          </a:p>
        </p:txBody>
      </p:sp>
      <p:pic>
        <p:nvPicPr>
          <p:cNvPr id="173" name="Google Shape;173;p29"/>
          <p:cNvPicPr preferRelativeResize="0"/>
          <p:nvPr/>
        </p:nvPicPr>
        <p:blipFill rotWithShape="1">
          <a:blip r:embed="rId3">
            <a:alphaModFix/>
          </a:blip>
          <a:srcRect b="0" l="5093" r="7241" t="0"/>
          <a:stretch/>
        </p:blipFill>
        <p:spPr>
          <a:xfrm>
            <a:off x="170600" y="1092575"/>
            <a:ext cx="4143049" cy="3120075"/>
          </a:xfrm>
          <a:prstGeom prst="rect">
            <a:avLst/>
          </a:prstGeom>
          <a:noFill/>
          <a:ln>
            <a:noFill/>
          </a:ln>
        </p:spPr>
      </p:pic>
      <p:pic>
        <p:nvPicPr>
          <p:cNvPr id="174" name="Google Shape;174;p29"/>
          <p:cNvPicPr preferRelativeResize="0"/>
          <p:nvPr/>
        </p:nvPicPr>
        <p:blipFill rotWithShape="1">
          <a:blip r:embed="rId4">
            <a:alphaModFix/>
          </a:blip>
          <a:srcRect b="0" l="4661" r="-9648" t="0"/>
          <a:stretch/>
        </p:blipFill>
        <p:spPr>
          <a:xfrm>
            <a:off x="4655575" y="1109175"/>
            <a:ext cx="4587899" cy="31200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Ensemble Model 1</a:t>
            </a:r>
            <a:endParaRPr/>
          </a:p>
        </p:txBody>
      </p:sp>
      <p:sp>
        <p:nvSpPr>
          <p:cNvPr id="180" name="Google Shape;180;p30"/>
          <p:cNvSpPr txBox="1"/>
          <p:nvPr>
            <p:ph idx="1" type="body"/>
          </p:nvPr>
        </p:nvSpPr>
        <p:spPr>
          <a:xfrm>
            <a:off x="311700" y="1152475"/>
            <a:ext cx="3522600" cy="34164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2000"/>
              <a:t>Ensembler of two models : Model 1 and Model 2</a:t>
            </a:r>
            <a:endParaRPr sz="2000"/>
          </a:p>
          <a:p>
            <a:pPr indent="-355600" lvl="0" marL="457200" rtl="0" algn="l">
              <a:spcBef>
                <a:spcPts val="0"/>
              </a:spcBef>
              <a:spcAft>
                <a:spcPts val="0"/>
              </a:spcAft>
              <a:buSzPts val="2000"/>
              <a:buChar char="●"/>
            </a:pPr>
            <a:r>
              <a:rPr lang="en" sz="2000"/>
              <a:t>Ensemble method : Ensembled by picking class with best probability across the 2 models</a:t>
            </a:r>
            <a:endParaRPr sz="2000"/>
          </a:p>
          <a:p>
            <a:pPr indent="0" lvl="0" marL="0" rtl="0" algn="l">
              <a:spcBef>
                <a:spcPts val="1600"/>
              </a:spcBef>
              <a:spcAft>
                <a:spcPts val="1600"/>
              </a:spcAft>
              <a:buNone/>
            </a:pPr>
            <a:r>
              <a:t/>
            </a:r>
            <a:endParaRPr/>
          </a:p>
        </p:txBody>
      </p:sp>
      <p:pic>
        <p:nvPicPr>
          <p:cNvPr id="181" name="Google Shape;181;p30"/>
          <p:cNvPicPr preferRelativeResize="0"/>
          <p:nvPr/>
        </p:nvPicPr>
        <p:blipFill>
          <a:blip r:embed="rId3">
            <a:alphaModFix/>
          </a:blip>
          <a:stretch>
            <a:fillRect/>
          </a:stretch>
        </p:blipFill>
        <p:spPr>
          <a:xfrm>
            <a:off x="3834300" y="990425"/>
            <a:ext cx="5147050" cy="3602925"/>
          </a:xfrm>
          <a:prstGeom prst="rect">
            <a:avLst/>
          </a:prstGeom>
          <a:noFill/>
          <a:ln>
            <a:noFill/>
          </a:ln>
        </p:spPr>
      </p:pic>
      <p:sp>
        <p:nvSpPr>
          <p:cNvPr id="182" name="Google Shape;182;p30"/>
          <p:cNvSpPr txBox="1"/>
          <p:nvPr>
            <p:ph idx="1" type="body"/>
          </p:nvPr>
        </p:nvSpPr>
        <p:spPr>
          <a:xfrm>
            <a:off x="4771950" y="497225"/>
            <a:ext cx="3126000" cy="52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Accuracy = 54.8%</a:t>
            </a:r>
            <a:endParaRPr sz="2000"/>
          </a:p>
          <a:p>
            <a:pPr indent="0" lvl="0" marL="0" rtl="0" algn="l">
              <a:spcBef>
                <a:spcPts val="1600"/>
              </a:spcBef>
              <a:spcAft>
                <a:spcPts val="16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31"/>
          <p:cNvSpPr txBox="1"/>
          <p:nvPr>
            <p:ph idx="1" type="body"/>
          </p:nvPr>
        </p:nvSpPr>
        <p:spPr>
          <a:xfrm>
            <a:off x="312925" y="231275"/>
            <a:ext cx="3418500" cy="1161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a:solidFill>
                  <a:srgbClr val="FFFFFF"/>
                </a:solidFill>
              </a:rPr>
              <a:t>ML Model 3: </a:t>
            </a:r>
            <a:endParaRPr b="1">
              <a:solidFill>
                <a:srgbClr val="FFFFFF"/>
              </a:solidFill>
            </a:endParaRPr>
          </a:p>
          <a:p>
            <a:pPr indent="0" lvl="0" marL="0" rtl="0" algn="ctr">
              <a:lnSpc>
                <a:spcPct val="100000"/>
              </a:lnSpc>
              <a:spcBef>
                <a:spcPts val="0"/>
              </a:spcBef>
              <a:spcAft>
                <a:spcPts val="0"/>
              </a:spcAft>
              <a:buNone/>
            </a:pPr>
            <a:r>
              <a:rPr b="1" lang="en">
                <a:solidFill>
                  <a:srgbClr val="FFFFFF"/>
                </a:solidFill>
              </a:rPr>
              <a:t>Features: Synopsis,  Plot Keywords, K = 6, Accuracy = 53.5%</a:t>
            </a:r>
            <a:endParaRPr b="1">
              <a:solidFill>
                <a:srgbClr val="FFFFFF"/>
              </a:solidFill>
            </a:endParaRPr>
          </a:p>
        </p:txBody>
      </p:sp>
      <p:sp>
        <p:nvSpPr>
          <p:cNvPr id="188" name="Google Shape;188;p31"/>
          <p:cNvSpPr txBox="1"/>
          <p:nvPr>
            <p:ph idx="1" type="body"/>
          </p:nvPr>
        </p:nvSpPr>
        <p:spPr>
          <a:xfrm>
            <a:off x="4514175" y="354425"/>
            <a:ext cx="3633300" cy="1068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a:solidFill>
                  <a:srgbClr val="FFFFFF"/>
                </a:solidFill>
              </a:rPr>
              <a:t>Ensemble Model 1</a:t>
            </a:r>
            <a:r>
              <a:rPr b="1" lang="en">
                <a:solidFill>
                  <a:srgbClr val="FFFFFF"/>
                </a:solidFill>
              </a:rPr>
              <a:t>: </a:t>
            </a:r>
            <a:endParaRPr b="1">
              <a:solidFill>
                <a:srgbClr val="FFFFFF"/>
              </a:solidFill>
            </a:endParaRPr>
          </a:p>
          <a:p>
            <a:pPr indent="0" lvl="0" marL="0" rtl="0" algn="ctr">
              <a:lnSpc>
                <a:spcPct val="100000"/>
              </a:lnSpc>
              <a:spcBef>
                <a:spcPts val="0"/>
              </a:spcBef>
              <a:spcAft>
                <a:spcPts val="0"/>
              </a:spcAft>
              <a:buNone/>
            </a:pPr>
            <a:r>
              <a:rPr b="1" lang="en">
                <a:solidFill>
                  <a:srgbClr val="FFFFFF"/>
                </a:solidFill>
              </a:rPr>
              <a:t>Features: Synopsis, Accuracy = 54.8%</a:t>
            </a:r>
            <a:endParaRPr b="1">
              <a:solidFill>
                <a:srgbClr val="FFFFFF"/>
              </a:solidFill>
            </a:endParaRPr>
          </a:p>
        </p:txBody>
      </p:sp>
      <p:sp>
        <p:nvSpPr>
          <p:cNvPr id="189" name="Google Shape;189;p31"/>
          <p:cNvSpPr txBox="1"/>
          <p:nvPr>
            <p:ph idx="1" type="body"/>
          </p:nvPr>
        </p:nvSpPr>
        <p:spPr>
          <a:xfrm>
            <a:off x="399650" y="4309675"/>
            <a:ext cx="8739000" cy="82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000">
                <a:solidFill>
                  <a:srgbClr val="FFFFFF"/>
                </a:solidFill>
              </a:rPr>
              <a:t>Best Model so Far: Ensemble Model 2.3</a:t>
            </a:r>
            <a:endParaRPr b="1" sz="2000">
              <a:solidFill>
                <a:srgbClr val="FFFFFF"/>
              </a:solidFill>
            </a:endParaRPr>
          </a:p>
        </p:txBody>
      </p:sp>
      <p:sp>
        <p:nvSpPr>
          <p:cNvPr id="190" name="Google Shape;190;p31"/>
          <p:cNvSpPr txBox="1"/>
          <p:nvPr>
            <p:ph idx="1" type="body"/>
          </p:nvPr>
        </p:nvSpPr>
        <p:spPr>
          <a:xfrm>
            <a:off x="3972200" y="505925"/>
            <a:ext cx="606000" cy="76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4000">
                <a:solidFill>
                  <a:srgbClr val="FFFFFF"/>
                </a:solidFill>
              </a:rPr>
              <a:t>+</a:t>
            </a:r>
            <a:endParaRPr b="1" sz="4000">
              <a:solidFill>
                <a:srgbClr val="FFFFFF"/>
              </a:solidFill>
            </a:endParaRPr>
          </a:p>
        </p:txBody>
      </p:sp>
      <p:sp>
        <p:nvSpPr>
          <p:cNvPr id="191" name="Google Shape;191;p31"/>
          <p:cNvSpPr txBox="1"/>
          <p:nvPr>
            <p:ph idx="1" type="body"/>
          </p:nvPr>
        </p:nvSpPr>
        <p:spPr>
          <a:xfrm>
            <a:off x="8403925" y="505925"/>
            <a:ext cx="606000" cy="76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4000">
                <a:solidFill>
                  <a:srgbClr val="FFFFFF"/>
                </a:solidFill>
              </a:rPr>
              <a:t>=</a:t>
            </a:r>
            <a:endParaRPr b="1" sz="4000">
              <a:solidFill>
                <a:srgbClr val="FFFFFF"/>
              </a:solidFill>
            </a:endParaRPr>
          </a:p>
        </p:txBody>
      </p:sp>
      <p:sp>
        <p:nvSpPr>
          <p:cNvPr id="192" name="Google Shape;192;p31"/>
          <p:cNvSpPr txBox="1"/>
          <p:nvPr>
            <p:ph idx="1" type="body"/>
          </p:nvPr>
        </p:nvSpPr>
        <p:spPr>
          <a:xfrm>
            <a:off x="273450" y="1393175"/>
            <a:ext cx="8597100" cy="30387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FFFFFF"/>
              </a:buClr>
              <a:buSzPts val="1800"/>
              <a:buChar char="●"/>
            </a:pPr>
            <a:r>
              <a:rPr lang="en">
                <a:solidFill>
                  <a:srgbClr val="FFFFFF"/>
                </a:solidFill>
              </a:rPr>
              <a:t>Ensemble Model 2.1: </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Ensemble method : Ensemble by picking class with best probability across the 3 models </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Accuracy = 55.9%</a:t>
            </a:r>
            <a:endParaRPr>
              <a:solidFill>
                <a:srgbClr val="FFFFFF"/>
              </a:solidFill>
            </a:endParaRPr>
          </a:p>
          <a:p>
            <a:pPr indent="-342900" lvl="0" marL="457200" rtl="0" algn="l">
              <a:lnSpc>
                <a:spcPct val="100000"/>
              </a:lnSpc>
              <a:spcBef>
                <a:spcPts val="0"/>
              </a:spcBef>
              <a:spcAft>
                <a:spcPts val="0"/>
              </a:spcAft>
              <a:buClr>
                <a:srgbClr val="FFFFFF"/>
              </a:buClr>
              <a:buSzPts val="1800"/>
              <a:buChar char="●"/>
            </a:pPr>
            <a:r>
              <a:rPr lang="en">
                <a:solidFill>
                  <a:srgbClr val="FFFFFF"/>
                </a:solidFill>
              </a:rPr>
              <a:t>Ensemble Model 2.2:</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Ensemble method : Ensemble by picking class with highest vote among the predictions of the 3 models</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Accuracy = 49.4%</a:t>
            </a:r>
            <a:endParaRPr>
              <a:solidFill>
                <a:srgbClr val="FFFFFF"/>
              </a:solidFill>
            </a:endParaRPr>
          </a:p>
          <a:p>
            <a:pPr indent="-342900" lvl="0" marL="457200" rtl="0" algn="l">
              <a:lnSpc>
                <a:spcPct val="100000"/>
              </a:lnSpc>
              <a:spcBef>
                <a:spcPts val="0"/>
              </a:spcBef>
              <a:spcAft>
                <a:spcPts val="0"/>
              </a:spcAft>
              <a:buClr>
                <a:srgbClr val="FFFFFF"/>
              </a:buClr>
              <a:buSzPts val="1800"/>
              <a:buChar char="●"/>
            </a:pPr>
            <a:r>
              <a:rPr lang="en">
                <a:solidFill>
                  <a:srgbClr val="FFFFFF"/>
                </a:solidFill>
              </a:rPr>
              <a:t>Ensemble Model 2.3:</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Ensemble method : Ensembler that takes average of the </a:t>
            </a:r>
            <a:r>
              <a:rPr lang="en">
                <a:solidFill>
                  <a:srgbClr val="FFFFFF"/>
                </a:solidFill>
              </a:rPr>
              <a:t>probabilities</a:t>
            </a:r>
            <a:r>
              <a:rPr lang="en">
                <a:solidFill>
                  <a:srgbClr val="FFFFFF"/>
                </a:solidFill>
              </a:rPr>
              <a:t> of all 3 models and picks the class with the highest average probability</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Accuracy: 56.2%</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Used</a:t>
            </a:r>
            <a:endParaRPr/>
          </a:p>
        </p:txBody>
      </p:sp>
      <p:sp>
        <p:nvSpPr>
          <p:cNvPr id="66" name="Google Shape;66;p14"/>
          <p:cNvSpPr txBox="1"/>
          <p:nvPr>
            <p:ph idx="1" type="body"/>
          </p:nvPr>
        </p:nvSpPr>
        <p:spPr>
          <a:xfrm>
            <a:off x="311700" y="1457275"/>
            <a:ext cx="8520600" cy="3416400"/>
          </a:xfrm>
          <a:prstGeom prst="rect">
            <a:avLst/>
          </a:prstGeom>
        </p:spPr>
        <p:txBody>
          <a:bodyPr anchorCtr="0" anchor="t" bIns="91425" lIns="91425" spcFirstLastPara="1" rIns="91425" wrap="square" tIns="91425">
            <a:noAutofit/>
          </a:bodyPr>
          <a:lstStyle/>
          <a:p>
            <a:pPr indent="-381000" lvl="0" marL="457200" rtl="0" algn="l">
              <a:lnSpc>
                <a:spcPct val="200000"/>
              </a:lnSpc>
              <a:spcBef>
                <a:spcPts val="0"/>
              </a:spcBef>
              <a:spcAft>
                <a:spcPts val="0"/>
              </a:spcAft>
              <a:buSzPts val="2400"/>
              <a:buAutoNum type="arabicPeriod"/>
            </a:pPr>
            <a:r>
              <a:rPr lang="en" sz="2400"/>
              <a:t>Synopsis</a:t>
            </a:r>
            <a:endParaRPr sz="2400"/>
          </a:p>
          <a:p>
            <a:pPr indent="-381000" lvl="0" marL="457200" rtl="0" algn="l">
              <a:lnSpc>
                <a:spcPct val="200000"/>
              </a:lnSpc>
              <a:spcBef>
                <a:spcPts val="0"/>
              </a:spcBef>
              <a:spcAft>
                <a:spcPts val="0"/>
              </a:spcAft>
              <a:buSzPts val="2400"/>
              <a:buAutoNum type="arabicPeriod"/>
            </a:pPr>
            <a:r>
              <a:rPr lang="en" sz="2400"/>
              <a:t>Plot Keywords</a:t>
            </a:r>
            <a:endParaRPr sz="2400"/>
          </a:p>
          <a:p>
            <a:pPr indent="-381000" lvl="0" marL="457200" rtl="0" algn="l">
              <a:lnSpc>
                <a:spcPct val="200000"/>
              </a:lnSpc>
              <a:spcBef>
                <a:spcPts val="0"/>
              </a:spcBef>
              <a:spcAft>
                <a:spcPts val="0"/>
              </a:spcAft>
              <a:buSzPts val="2400"/>
              <a:buAutoNum type="arabicPeriod"/>
            </a:pPr>
            <a:r>
              <a:rPr lang="en" sz="2400"/>
              <a:t>Top 16 Poster Colors</a:t>
            </a:r>
            <a:endParaRPr sz="2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6" name="Shape 196"/>
        <p:cNvGrpSpPr/>
        <p:nvPr/>
      </p:nvGrpSpPr>
      <p:grpSpPr>
        <a:xfrm>
          <a:off x="0" y="0"/>
          <a:ext cx="0" cy="0"/>
          <a:chOff x="0" y="0"/>
          <a:chExt cx="0" cy="0"/>
        </a:xfrm>
      </p:grpSpPr>
      <p:sp>
        <p:nvSpPr>
          <p:cNvPr id="197" name="Google Shape;197;p32"/>
          <p:cNvSpPr txBox="1"/>
          <p:nvPr>
            <p:ph idx="1" type="body"/>
          </p:nvPr>
        </p:nvSpPr>
        <p:spPr>
          <a:xfrm>
            <a:off x="312925" y="231275"/>
            <a:ext cx="3418500" cy="1161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a:solidFill>
                  <a:srgbClr val="FFFFFF"/>
                </a:solidFill>
              </a:rPr>
              <a:t>ML Model 4: </a:t>
            </a:r>
            <a:endParaRPr b="1">
              <a:solidFill>
                <a:srgbClr val="FFFFFF"/>
              </a:solidFill>
            </a:endParaRPr>
          </a:p>
          <a:p>
            <a:pPr indent="0" lvl="0" marL="0" rtl="0" algn="ctr">
              <a:lnSpc>
                <a:spcPct val="100000"/>
              </a:lnSpc>
              <a:spcBef>
                <a:spcPts val="0"/>
              </a:spcBef>
              <a:spcAft>
                <a:spcPts val="0"/>
              </a:spcAft>
              <a:buNone/>
            </a:pPr>
            <a:r>
              <a:rPr b="1" lang="en">
                <a:solidFill>
                  <a:srgbClr val="FFFFFF"/>
                </a:solidFill>
              </a:rPr>
              <a:t>Features: Top 16 Poster Colors, K = 2, Accuracy = 36.3%</a:t>
            </a:r>
            <a:endParaRPr b="1">
              <a:solidFill>
                <a:srgbClr val="FFFFFF"/>
              </a:solidFill>
            </a:endParaRPr>
          </a:p>
        </p:txBody>
      </p:sp>
      <p:sp>
        <p:nvSpPr>
          <p:cNvPr id="198" name="Google Shape;198;p32"/>
          <p:cNvSpPr txBox="1"/>
          <p:nvPr>
            <p:ph idx="1" type="body"/>
          </p:nvPr>
        </p:nvSpPr>
        <p:spPr>
          <a:xfrm>
            <a:off x="4514175" y="354425"/>
            <a:ext cx="3633300" cy="10680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a:solidFill>
                  <a:srgbClr val="FFFFFF"/>
                </a:solidFill>
              </a:rPr>
              <a:t>Ensemble Model 2.3: </a:t>
            </a:r>
            <a:endParaRPr b="1">
              <a:solidFill>
                <a:srgbClr val="FFFFFF"/>
              </a:solidFill>
            </a:endParaRPr>
          </a:p>
          <a:p>
            <a:pPr indent="0" lvl="0" marL="0" rtl="0" algn="ctr">
              <a:lnSpc>
                <a:spcPct val="100000"/>
              </a:lnSpc>
              <a:spcBef>
                <a:spcPts val="0"/>
              </a:spcBef>
              <a:spcAft>
                <a:spcPts val="0"/>
              </a:spcAft>
              <a:buNone/>
            </a:pPr>
            <a:r>
              <a:rPr b="1" lang="en">
                <a:solidFill>
                  <a:srgbClr val="FFFFFF"/>
                </a:solidFill>
              </a:rPr>
              <a:t>Features: Synopsis, Plot KeyWords, Accuracy = 56.2%</a:t>
            </a:r>
            <a:endParaRPr b="1">
              <a:solidFill>
                <a:srgbClr val="FFFFFF"/>
              </a:solidFill>
            </a:endParaRPr>
          </a:p>
        </p:txBody>
      </p:sp>
      <p:sp>
        <p:nvSpPr>
          <p:cNvPr id="199" name="Google Shape;199;p32"/>
          <p:cNvSpPr txBox="1"/>
          <p:nvPr>
            <p:ph idx="1" type="body"/>
          </p:nvPr>
        </p:nvSpPr>
        <p:spPr>
          <a:xfrm>
            <a:off x="399650" y="4309675"/>
            <a:ext cx="8739000" cy="82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2000">
                <a:solidFill>
                  <a:srgbClr val="FFFFFF"/>
                </a:solidFill>
              </a:rPr>
              <a:t>Best Model so Far: Still Ensemble Model 2.3</a:t>
            </a:r>
            <a:endParaRPr b="1" sz="2000">
              <a:solidFill>
                <a:srgbClr val="FFFFFF"/>
              </a:solidFill>
            </a:endParaRPr>
          </a:p>
        </p:txBody>
      </p:sp>
      <p:sp>
        <p:nvSpPr>
          <p:cNvPr id="200" name="Google Shape;200;p32"/>
          <p:cNvSpPr txBox="1"/>
          <p:nvPr>
            <p:ph idx="1" type="body"/>
          </p:nvPr>
        </p:nvSpPr>
        <p:spPr>
          <a:xfrm>
            <a:off x="3972200" y="505925"/>
            <a:ext cx="606000" cy="76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4000">
                <a:solidFill>
                  <a:srgbClr val="FFFFFF"/>
                </a:solidFill>
              </a:rPr>
              <a:t>+</a:t>
            </a:r>
            <a:endParaRPr b="1" sz="4000">
              <a:solidFill>
                <a:srgbClr val="FFFFFF"/>
              </a:solidFill>
            </a:endParaRPr>
          </a:p>
        </p:txBody>
      </p:sp>
      <p:sp>
        <p:nvSpPr>
          <p:cNvPr id="201" name="Google Shape;201;p32"/>
          <p:cNvSpPr txBox="1"/>
          <p:nvPr>
            <p:ph idx="1" type="body"/>
          </p:nvPr>
        </p:nvSpPr>
        <p:spPr>
          <a:xfrm>
            <a:off x="8403925" y="505925"/>
            <a:ext cx="606000" cy="76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4000">
                <a:solidFill>
                  <a:srgbClr val="FFFFFF"/>
                </a:solidFill>
              </a:rPr>
              <a:t>=</a:t>
            </a:r>
            <a:endParaRPr b="1" sz="4000">
              <a:solidFill>
                <a:srgbClr val="FFFFFF"/>
              </a:solidFill>
            </a:endParaRPr>
          </a:p>
        </p:txBody>
      </p:sp>
      <p:sp>
        <p:nvSpPr>
          <p:cNvPr id="202" name="Google Shape;202;p32"/>
          <p:cNvSpPr txBox="1"/>
          <p:nvPr>
            <p:ph idx="1" type="body"/>
          </p:nvPr>
        </p:nvSpPr>
        <p:spPr>
          <a:xfrm>
            <a:off x="273450" y="1393175"/>
            <a:ext cx="8597100" cy="3038700"/>
          </a:xfrm>
          <a:prstGeom prst="rect">
            <a:avLst/>
          </a:prstGeom>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Clr>
                <a:srgbClr val="FFFFFF"/>
              </a:buClr>
              <a:buSzPts val="1800"/>
              <a:buChar char="●"/>
            </a:pPr>
            <a:r>
              <a:rPr lang="en">
                <a:solidFill>
                  <a:srgbClr val="FFFFFF"/>
                </a:solidFill>
              </a:rPr>
              <a:t>Ensemble Model 3.1: </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Ensemble method : Ensemble by picking class with best probability across the 3 models </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Accuracy = 54.3%</a:t>
            </a:r>
            <a:endParaRPr>
              <a:solidFill>
                <a:srgbClr val="FFFFFF"/>
              </a:solidFill>
            </a:endParaRPr>
          </a:p>
          <a:p>
            <a:pPr indent="-342900" lvl="0" marL="457200" rtl="0" algn="l">
              <a:lnSpc>
                <a:spcPct val="100000"/>
              </a:lnSpc>
              <a:spcBef>
                <a:spcPts val="0"/>
              </a:spcBef>
              <a:spcAft>
                <a:spcPts val="0"/>
              </a:spcAft>
              <a:buClr>
                <a:srgbClr val="FFFFFF"/>
              </a:buClr>
              <a:buSzPts val="1800"/>
              <a:buChar char="●"/>
            </a:pPr>
            <a:r>
              <a:rPr lang="en">
                <a:solidFill>
                  <a:srgbClr val="FFFFFF"/>
                </a:solidFill>
              </a:rPr>
              <a:t>Ensemble Model 3.2:</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Ensemble method : Ensemble by picking class with highest vote among the predictions of the 3 models</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Accuracy = 43.5%</a:t>
            </a:r>
            <a:endParaRPr>
              <a:solidFill>
                <a:srgbClr val="FFFFFF"/>
              </a:solidFill>
            </a:endParaRPr>
          </a:p>
          <a:p>
            <a:pPr indent="-342900" lvl="0" marL="457200" rtl="0" algn="l">
              <a:lnSpc>
                <a:spcPct val="100000"/>
              </a:lnSpc>
              <a:spcBef>
                <a:spcPts val="0"/>
              </a:spcBef>
              <a:spcAft>
                <a:spcPts val="0"/>
              </a:spcAft>
              <a:buClr>
                <a:srgbClr val="FFFFFF"/>
              </a:buClr>
              <a:buSzPts val="1800"/>
              <a:buChar char="●"/>
            </a:pPr>
            <a:r>
              <a:rPr lang="en">
                <a:solidFill>
                  <a:srgbClr val="FFFFFF"/>
                </a:solidFill>
              </a:rPr>
              <a:t>Ensemble Model 3.3:</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Ensemble method : Ensembler that takes average of the probabilities of all 3 models and picks the class with the highest average probability</a:t>
            </a:r>
            <a:endParaRPr>
              <a:solidFill>
                <a:srgbClr val="FFFFFF"/>
              </a:solidFill>
            </a:endParaRPr>
          </a:p>
          <a:p>
            <a:pPr indent="-317500" lvl="1" marL="914400" rtl="0" algn="l">
              <a:lnSpc>
                <a:spcPct val="100000"/>
              </a:lnSpc>
              <a:spcBef>
                <a:spcPts val="0"/>
              </a:spcBef>
              <a:spcAft>
                <a:spcPts val="0"/>
              </a:spcAft>
              <a:buClr>
                <a:srgbClr val="FFFFFF"/>
              </a:buClr>
              <a:buSzPts val="1400"/>
              <a:buChar char="○"/>
            </a:pPr>
            <a:r>
              <a:rPr lang="en">
                <a:solidFill>
                  <a:srgbClr val="FFFFFF"/>
                </a:solidFill>
              </a:rPr>
              <a:t>Accuracy: 54.2%</a:t>
            </a:r>
            <a:endParaRPr>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Final Machine Learning Model Result - Ensemble Model 2.3</a:t>
            </a:r>
            <a:endParaRPr/>
          </a:p>
        </p:txBody>
      </p:sp>
      <p:sp>
        <p:nvSpPr>
          <p:cNvPr id="208" name="Google Shape;208;p33"/>
          <p:cNvSpPr txBox="1"/>
          <p:nvPr>
            <p:ph idx="1" type="body"/>
          </p:nvPr>
        </p:nvSpPr>
        <p:spPr>
          <a:xfrm>
            <a:off x="311700" y="1152475"/>
            <a:ext cx="3954000" cy="34164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SzPts val="2600"/>
              <a:buChar char="●"/>
            </a:pPr>
            <a:r>
              <a:rPr lang="en" sz="2600"/>
              <a:t>Features Used: </a:t>
            </a:r>
            <a:endParaRPr sz="2600"/>
          </a:p>
          <a:p>
            <a:pPr indent="-393700" lvl="1" marL="914400" rtl="0" algn="l">
              <a:spcBef>
                <a:spcPts val="0"/>
              </a:spcBef>
              <a:spcAft>
                <a:spcPts val="0"/>
              </a:spcAft>
              <a:buSzPts val="2600"/>
              <a:buChar char="○"/>
            </a:pPr>
            <a:r>
              <a:rPr lang="en" sz="2600"/>
              <a:t>Synopsis, </a:t>
            </a:r>
            <a:endParaRPr sz="2600"/>
          </a:p>
          <a:p>
            <a:pPr indent="-393700" lvl="1" marL="914400" rtl="0" algn="l">
              <a:spcBef>
                <a:spcPts val="0"/>
              </a:spcBef>
              <a:spcAft>
                <a:spcPts val="0"/>
              </a:spcAft>
              <a:buSzPts val="2600"/>
              <a:buChar char="○"/>
            </a:pPr>
            <a:r>
              <a:rPr lang="en" sz="2600"/>
              <a:t>Plot Keywords</a:t>
            </a:r>
            <a:endParaRPr sz="2600"/>
          </a:p>
          <a:p>
            <a:pPr indent="-393700" lvl="0" marL="457200" rtl="0" algn="l">
              <a:spcBef>
                <a:spcPts val="0"/>
              </a:spcBef>
              <a:spcAft>
                <a:spcPts val="0"/>
              </a:spcAft>
              <a:buSzPts val="2600"/>
              <a:buChar char="●"/>
            </a:pPr>
            <a:r>
              <a:rPr lang="en" sz="2600"/>
              <a:t>Accuracy: 56.2%</a:t>
            </a:r>
            <a:endParaRPr sz="2600"/>
          </a:p>
          <a:p>
            <a:pPr indent="0" lvl="0" marL="0" rtl="0" algn="l">
              <a:spcBef>
                <a:spcPts val="1600"/>
              </a:spcBef>
              <a:spcAft>
                <a:spcPts val="1600"/>
              </a:spcAft>
              <a:buNone/>
            </a:pPr>
            <a:r>
              <a:t/>
            </a:r>
            <a:endParaRPr/>
          </a:p>
        </p:txBody>
      </p:sp>
      <p:pic>
        <p:nvPicPr>
          <p:cNvPr id="209" name="Google Shape;209;p33"/>
          <p:cNvPicPr preferRelativeResize="0"/>
          <p:nvPr/>
        </p:nvPicPr>
        <p:blipFill>
          <a:blip r:embed="rId3">
            <a:alphaModFix/>
          </a:blip>
          <a:stretch>
            <a:fillRect/>
          </a:stretch>
        </p:blipFill>
        <p:spPr>
          <a:xfrm>
            <a:off x="3583700" y="1152475"/>
            <a:ext cx="5362825" cy="3753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4"/>
          <p:cNvSpPr txBox="1"/>
          <p:nvPr>
            <p:ph type="title"/>
          </p:nvPr>
        </p:nvSpPr>
        <p:spPr>
          <a:xfrm>
            <a:off x="339925" y="4520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Ensemble Model 2.3 Conclusions - Thriller</a:t>
            </a:r>
            <a:endParaRPr/>
          </a:p>
        </p:txBody>
      </p:sp>
      <p:sp>
        <p:nvSpPr>
          <p:cNvPr id="215" name="Google Shape;215;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Thriller did not perform well</a:t>
            </a:r>
            <a:endParaRPr/>
          </a:p>
          <a:p>
            <a:pPr indent="-342900" lvl="0" marL="457200" rtl="0" algn="l">
              <a:spcBef>
                <a:spcPts val="0"/>
              </a:spcBef>
              <a:spcAft>
                <a:spcPts val="0"/>
              </a:spcAft>
              <a:buSzPts val="1800"/>
              <a:buChar char="●"/>
            </a:pPr>
            <a:r>
              <a:rPr lang="en"/>
              <a:t>In the bar chart, thriller is tied to crime. So, it may mispredict. </a:t>
            </a:r>
            <a:endParaRPr/>
          </a:p>
          <a:p>
            <a:pPr indent="-342900" lvl="0" marL="457200" rtl="0" algn="l">
              <a:spcBef>
                <a:spcPts val="0"/>
              </a:spcBef>
              <a:spcAft>
                <a:spcPts val="0"/>
              </a:spcAft>
              <a:buSzPts val="1800"/>
              <a:buChar char="●"/>
            </a:pPr>
            <a:r>
              <a:rPr lang="en"/>
              <a:t>That is why our model does not do well on thriller.  </a:t>
            </a:r>
            <a:endParaRPr/>
          </a:p>
          <a:p>
            <a:pPr indent="0" lvl="0" marL="0" rtl="0" algn="l">
              <a:spcBef>
                <a:spcPts val="1600"/>
              </a:spcBef>
              <a:spcAft>
                <a:spcPts val="1600"/>
              </a:spcAft>
              <a:buNone/>
            </a:pPr>
            <a:r>
              <a:t/>
            </a:r>
            <a:endParaRPr/>
          </a:p>
        </p:txBody>
      </p:sp>
      <p:pic>
        <p:nvPicPr>
          <p:cNvPr id="216" name="Google Shape;216;p34"/>
          <p:cNvPicPr preferRelativeResize="0"/>
          <p:nvPr/>
        </p:nvPicPr>
        <p:blipFill>
          <a:blip r:embed="rId3">
            <a:alphaModFix/>
          </a:blip>
          <a:stretch>
            <a:fillRect/>
          </a:stretch>
        </p:blipFill>
        <p:spPr>
          <a:xfrm>
            <a:off x="2456750" y="2442625"/>
            <a:ext cx="4508499" cy="2566776"/>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Ensemble Model 2.3 Conclusions - Adventure</a:t>
            </a:r>
            <a:endParaRPr/>
          </a:p>
          <a:p>
            <a:pPr indent="0" lvl="0" marL="0" rtl="0" algn="l">
              <a:spcBef>
                <a:spcPts val="0"/>
              </a:spcBef>
              <a:spcAft>
                <a:spcPts val="0"/>
              </a:spcAft>
              <a:buNone/>
            </a:pPr>
            <a:r>
              <a:t/>
            </a:r>
            <a:endParaRPr/>
          </a:p>
        </p:txBody>
      </p:sp>
      <p:sp>
        <p:nvSpPr>
          <p:cNvPr id="222" name="Google Shape;222;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Adventure</a:t>
            </a:r>
            <a:r>
              <a:rPr lang="en"/>
              <a:t> did not perform well</a:t>
            </a:r>
            <a:endParaRPr/>
          </a:p>
          <a:p>
            <a:pPr indent="-342900" lvl="0" marL="457200" rtl="0" algn="l">
              <a:spcBef>
                <a:spcPts val="0"/>
              </a:spcBef>
              <a:spcAft>
                <a:spcPts val="0"/>
              </a:spcAft>
              <a:buSzPts val="1800"/>
              <a:buChar char="●"/>
            </a:pPr>
            <a:r>
              <a:rPr lang="en"/>
              <a:t>In the bar chart, adventure is tied to sci-fi. So, it may mispredict. </a:t>
            </a:r>
            <a:endParaRPr/>
          </a:p>
          <a:p>
            <a:pPr indent="-342900" lvl="0" marL="457200" rtl="0" algn="l">
              <a:spcBef>
                <a:spcPts val="0"/>
              </a:spcBef>
              <a:spcAft>
                <a:spcPts val="0"/>
              </a:spcAft>
              <a:buSzPts val="1800"/>
              <a:buChar char="●"/>
            </a:pPr>
            <a:r>
              <a:rPr lang="en"/>
              <a:t>That is why our model does not do well on adventure.</a:t>
            </a:r>
            <a:endParaRPr/>
          </a:p>
        </p:txBody>
      </p:sp>
      <p:pic>
        <p:nvPicPr>
          <p:cNvPr id="223" name="Google Shape;223;p35"/>
          <p:cNvPicPr preferRelativeResize="0"/>
          <p:nvPr/>
        </p:nvPicPr>
        <p:blipFill>
          <a:blip r:embed="rId3">
            <a:alphaModFix/>
          </a:blip>
          <a:stretch>
            <a:fillRect/>
          </a:stretch>
        </p:blipFill>
        <p:spPr>
          <a:xfrm>
            <a:off x="2522225" y="2320975"/>
            <a:ext cx="4205451" cy="26830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Google Shape;228;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Ensemble Model 2.3 Conclusions - Romance and Comedy</a:t>
            </a:r>
            <a:endParaRPr/>
          </a:p>
        </p:txBody>
      </p:sp>
      <p:pic>
        <p:nvPicPr>
          <p:cNvPr id="229" name="Google Shape;229;p36"/>
          <p:cNvPicPr preferRelativeResize="0"/>
          <p:nvPr/>
        </p:nvPicPr>
        <p:blipFill>
          <a:blip r:embed="rId3">
            <a:alphaModFix/>
          </a:blip>
          <a:stretch>
            <a:fillRect/>
          </a:stretch>
        </p:blipFill>
        <p:spPr>
          <a:xfrm>
            <a:off x="236025" y="1087075"/>
            <a:ext cx="3755449" cy="2310725"/>
          </a:xfrm>
          <a:prstGeom prst="rect">
            <a:avLst/>
          </a:prstGeom>
          <a:noFill/>
          <a:ln>
            <a:noFill/>
          </a:ln>
        </p:spPr>
      </p:pic>
      <p:pic>
        <p:nvPicPr>
          <p:cNvPr id="230" name="Google Shape;230;p36"/>
          <p:cNvPicPr preferRelativeResize="0"/>
          <p:nvPr/>
        </p:nvPicPr>
        <p:blipFill>
          <a:blip r:embed="rId4">
            <a:alphaModFix/>
          </a:blip>
          <a:stretch>
            <a:fillRect/>
          </a:stretch>
        </p:blipFill>
        <p:spPr>
          <a:xfrm>
            <a:off x="4771325" y="1087075"/>
            <a:ext cx="3956401" cy="2360375"/>
          </a:xfrm>
          <a:prstGeom prst="rect">
            <a:avLst/>
          </a:prstGeom>
          <a:noFill/>
          <a:ln>
            <a:noFill/>
          </a:ln>
        </p:spPr>
      </p:pic>
      <p:sp>
        <p:nvSpPr>
          <p:cNvPr id="231" name="Google Shape;231;p36"/>
          <p:cNvSpPr txBox="1"/>
          <p:nvPr>
            <p:ph idx="1" type="body"/>
          </p:nvPr>
        </p:nvSpPr>
        <p:spPr>
          <a:xfrm>
            <a:off x="236025" y="3593775"/>
            <a:ext cx="8520600" cy="141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Analysis: Since we used Genre Variations, our model received high F1 scores for Romance and Comedy because there are many movies that are categorized as Comedy and Romance → Rom Com. If we did not use Genre Variations, it would have mispredicted more often for comedy,  giving a lower F1 score for comedy.</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11 Classes:</a:t>
            </a:r>
            <a:endParaRPr/>
          </a:p>
        </p:txBody>
      </p:sp>
      <p:graphicFrame>
        <p:nvGraphicFramePr>
          <p:cNvPr id="72" name="Google Shape;72;p15"/>
          <p:cNvGraphicFramePr/>
          <p:nvPr/>
        </p:nvGraphicFramePr>
        <p:xfrm>
          <a:off x="765250" y="1335800"/>
          <a:ext cx="3000000" cy="3000000"/>
        </p:xfrm>
        <a:graphic>
          <a:graphicData uri="http://schemas.openxmlformats.org/drawingml/2006/table">
            <a:tbl>
              <a:tblPr>
                <a:noFill/>
                <a:tableStyleId>{34900B08-1C35-4D3B-9B6D-44665A31CEBA}</a:tableStyleId>
              </a:tblPr>
              <a:tblGrid>
                <a:gridCol w="3808425"/>
                <a:gridCol w="3808425"/>
              </a:tblGrid>
              <a:tr h="573875">
                <a:tc>
                  <a:txBody>
                    <a:bodyPr>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Action</a:t>
                      </a:r>
                      <a:endParaRPr sz="2400">
                        <a:solidFill>
                          <a:srgbClr val="FFFFFF"/>
                        </a:solidFill>
                        <a:latin typeface="Oswald"/>
                        <a:ea typeface="Oswald"/>
                        <a:cs typeface="Oswald"/>
                        <a:sym typeface="Oswald"/>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Crime</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573875">
                <a:tc>
                  <a:txBody>
                    <a:bodyPr>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Adventure</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Drama</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573875">
                <a:tc>
                  <a:txBody>
                    <a:bodyPr>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Romance</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Thriller</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573875">
                <a:tc>
                  <a:txBody>
                    <a:bodyPr>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War</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Comedy</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573875">
                <a:tc>
                  <a:txBody>
                    <a:bodyPr>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Sci-Fi</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Horror</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573875">
                <a:tc>
                  <a:txBody>
                    <a:bodyPr>
                      <a:noAutofit/>
                    </a:bodyPr>
                    <a:lstStyle/>
                    <a:p>
                      <a:pPr indent="0" lvl="0" marL="0" rtl="0" algn="ctr">
                        <a:spcBef>
                          <a:spcPts val="0"/>
                        </a:spcBef>
                        <a:spcAft>
                          <a:spcPts val="0"/>
                        </a:spcAft>
                        <a:buNone/>
                      </a:pPr>
                      <a:r>
                        <a:rPr lang="en" sz="2400">
                          <a:solidFill>
                            <a:srgbClr val="FFFFFF"/>
                          </a:solidFill>
                          <a:latin typeface="Oswald"/>
                          <a:ea typeface="Oswald"/>
                          <a:cs typeface="Oswald"/>
                          <a:sym typeface="Oswald"/>
                        </a:rPr>
                        <a:t>Western</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noAutofit/>
                    </a:bodyPr>
                    <a:lstStyle/>
                    <a:p>
                      <a:pPr indent="0" lvl="0" marL="0" rtl="0" algn="ctr">
                        <a:spcBef>
                          <a:spcPts val="0"/>
                        </a:spcBef>
                        <a:spcAft>
                          <a:spcPts val="0"/>
                        </a:spcAft>
                        <a:buNone/>
                      </a:pPr>
                      <a:r>
                        <a:t/>
                      </a:r>
                      <a:endParaRPr/>
                    </a:p>
                  </a:txBody>
                  <a:tcPr marT="91425" marB="91425" marR="91425" marL="91425">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Synopsis Intro</a:t>
            </a:r>
            <a:endParaRPr/>
          </a:p>
        </p:txBody>
      </p:sp>
      <p:sp>
        <p:nvSpPr>
          <p:cNvPr id="78" name="Google Shape;78;p16"/>
          <p:cNvSpPr txBox="1"/>
          <p:nvPr>
            <p:ph idx="1" type="body"/>
          </p:nvPr>
        </p:nvSpPr>
        <p:spPr>
          <a:xfrm>
            <a:off x="311700" y="1304875"/>
            <a:ext cx="7513800" cy="3496200"/>
          </a:xfrm>
          <a:prstGeom prst="rect">
            <a:avLst/>
          </a:prstGeom>
        </p:spPr>
        <p:txBody>
          <a:bodyPr anchorCtr="0" anchor="t" bIns="91425" lIns="91425" spcFirstLastPara="1" rIns="91425" wrap="square" tIns="91425">
            <a:noAutofit/>
          </a:bodyPr>
          <a:lstStyle/>
          <a:p>
            <a:pPr indent="-381000" lvl="0" marL="457200" rtl="0" algn="l">
              <a:lnSpc>
                <a:spcPct val="200000"/>
              </a:lnSpc>
              <a:spcBef>
                <a:spcPts val="0"/>
              </a:spcBef>
              <a:spcAft>
                <a:spcPts val="0"/>
              </a:spcAft>
              <a:buSzPts val="2400"/>
              <a:buChar char="●"/>
            </a:pPr>
            <a:r>
              <a:rPr lang="en" sz="2400"/>
              <a:t>Word Cloud - displays the most occuring words in each genre</a:t>
            </a:r>
            <a:endParaRPr sz="2400"/>
          </a:p>
          <a:p>
            <a:pPr indent="-381000" lvl="0" marL="457200" rtl="0" algn="l">
              <a:lnSpc>
                <a:spcPct val="200000"/>
              </a:lnSpc>
              <a:spcBef>
                <a:spcPts val="0"/>
              </a:spcBef>
              <a:spcAft>
                <a:spcPts val="0"/>
              </a:spcAft>
              <a:buSzPts val="2400"/>
              <a:buChar char="●"/>
            </a:pPr>
            <a:r>
              <a:rPr lang="en" sz="2400"/>
              <a:t>Bar Chart - shows the comparison to the rest of the genres</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Synopsis Analysis</a:t>
            </a:r>
            <a:endParaRPr/>
          </a:p>
        </p:txBody>
      </p:sp>
      <p:sp>
        <p:nvSpPr>
          <p:cNvPr id="84" name="Google Shape;84;p17"/>
          <p:cNvSpPr txBox="1"/>
          <p:nvPr>
            <p:ph type="title"/>
          </p:nvPr>
        </p:nvSpPr>
        <p:spPr>
          <a:xfrm>
            <a:off x="311700" y="1131875"/>
            <a:ext cx="129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Horror</a:t>
            </a:r>
            <a:endParaRPr sz="2400"/>
          </a:p>
        </p:txBody>
      </p:sp>
      <p:pic>
        <p:nvPicPr>
          <p:cNvPr id="85" name="Google Shape;85;p17"/>
          <p:cNvPicPr preferRelativeResize="0"/>
          <p:nvPr/>
        </p:nvPicPr>
        <p:blipFill>
          <a:blip r:embed="rId3">
            <a:alphaModFix/>
          </a:blip>
          <a:stretch>
            <a:fillRect/>
          </a:stretch>
        </p:blipFill>
        <p:spPr>
          <a:xfrm>
            <a:off x="5103250" y="2233000"/>
            <a:ext cx="3918076" cy="1985775"/>
          </a:xfrm>
          <a:prstGeom prst="rect">
            <a:avLst/>
          </a:prstGeom>
          <a:noFill/>
          <a:ln>
            <a:noFill/>
          </a:ln>
        </p:spPr>
      </p:pic>
      <p:pic>
        <p:nvPicPr>
          <p:cNvPr id="86" name="Google Shape;86;p17"/>
          <p:cNvPicPr preferRelativeResize="0"/>
          <p:nvPr/>
        </p:nvPicPr>
        <p:blipFill>
          <a:blip r:embed="rId4">
            <a:alphaModFix/>
          </a:blip>
          <a:stretch>
            <a:fillRect/>
          </a:stretch>
        </p:blipFill>
        <p:spPr>
          <a:xfrm>
            <a:off x="69950" y="1599400"/>
            <a:ext cx="4937676" cy="3457149"/>
          </a:xfrm>
          <a:prstGeom prst="rect">
            <a:avLst/>
          </a:prstGeom>
          <a:noFill/>
          <a:ln>
            <a:noFill/>
          </a:ln>
        </p:spPr>
      </p:pic>
      <p:sp>
        <p:nvSpPr>
          <p:cNvPr id="87" name="Google Shape;87;p17"/>
          <p:cNvSpPr txBox="1"/>
          <p:nvPr>
            <p:ph idx="1" type="body"/>
          </p:nvPr>
        </p:nvSpPr>
        <p:spPr>
          <a:xfrm>
            <a:off x="5405750" y="546150"/>
            <a:ext cx="3258600" cy="144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 represent the percentage of  the common horror words that occur in each genre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Synopsis Analysis</a:t>
            </a:r>
            <a:endParaRPr/>
          </a:p>
        </p:txBody>
      </p:sp>
      <p:sp>
        <p:nvSpPr>
          <p:cNvPr id="93" name="Google Shape;93;p18"/>
          <p:cNvSpPr txBox="1"/>
          <p:nvPr>
            <p:ph type="title"/>
          </p:nvPr>
        </p:nvSpPr>
        <p:spPr>
          <a:xfrm>
            <a:off x="311700" y="1131875"/>
            <a:ext cx="129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Action</a:t>
            </a:r>
            <a:endParaRPr sz="2400"/>
          </a:p>
        </p:txBody>
      </p:sp>
      <p:pic>
        <p:nvPicPr>
          <p:cNvPr id="94" name="Google Shape;94;p18"/>
          <p:cNvPicPr preferRelativeResize="0"/>
          <p:nvPr/>
        </p:nvPicPr>
        <p:blipFill>
          <a:blip r:embed="rId3">
            <a:alphaModFix/>
          </a:blip>
          <a:stretch>
            <a:fillRect/>
          </a:stretch>
        </p:blipFill>
        <p:spPr>
          <a:xfrm>
            <a:off x="5002300" y="2245400"/>
            <a:ext cx="4065501" cy="2159801"/>
          </a:xfrm>
          <a:prstGeom prst="rect">
            <a:avLst/>
          </a:prstGeom>
          <a:noFill/>
          <a:ln>
            <a:noFill/>
          </a:ln>
        </p:spPr>
      </p:pic>
      <p:pic>
        <p:nvPicPr>
          <p:cNvPr id="95" name="Google Shape;95;p18"/>
          <p:cNvPicPr preferRelativeResize="0"/>
          <p:nvPr/>
        </p:nvPicPr>
        <p:blipFill>
          <a:blip r:embed="rId4">
            <a:alphaModFix/>
          </a:blip>
          <a:stretch>
            <a:fillRect/>
          </a:stretch>
        </p:blipFill>
        <p:spPr>
          <a:xfrm>
            <a:off x="104575" y="1592900"/>
            <a:ext cx="4818050" cy="3369474"/>
          </a:xfrm>
          <a:prstGeom prst="rect">
            <a:avLst/>
          </a:prstGeom>
          <a:noFill/>
          <a:ln>
            <a:noFill/>
          </a:ln>
        </p:spPr>
      </p:pic>
      <p:sp>
        <p:nvSpPr>
          <p:cNvPr id="96" name="Google Shape;96;p18"/>
          <p:cNvSpPr txBox="1"/>
          <p:nvPr>
            <p:ph idx="1" type="body"/>
          </p:nvPr>
        </p:nvSpPr>
        <p:spPr>
          <a:xfrm>
            <a:off x="5405750" y="546150"/>
            <a:ext cx="3258600" cy="144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 represent the percentage of  the common action words that occur in each genre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Synopsis Analysis</a:t>
            </a:r>
            <a:endParaRPr/>
          </a:p>
        </p:txBody>
      </p:sp>
      <p:sp>
        <p:nvSpPr>
          <p:cNvPr id="102" name="Google Shape;102;p19"/>
          <p:cNvSpPr txBox="1"/>
          <p:nvPr>
            <p:ph type="title"/>
          </p:nvPr>
        </p:nvSpPr>
        <p:spPr>
          <a:xfrm>
            <a:off x="311700" y="1055675"/>
            <a:ext cx="129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Western</a:t>
            </a:r>
            <a:endParaRPr sz="2400"/>
          </a:p>
        </p:txBody>
      </p:sp>
      <p:pic>
        <p:nvPicPr>
          <p:cNvPr id="103" name="Google Shape;103;p19"/>
          <p:cNvPicPr preferRelativeResize="0"/>
          <p:nvPr/>
        </p:nvPicPr>
        <p:blipFill>
          <a:blip r:embed="rId3">
            <a:alphaModFix/>
          </a:blip>
          <a:stretch>
            <a:fillRect/>
          </a:stretch>
        </p:blipFill>
        <p:spPr>
          <a:xfrm>
            <a:off x="4927025" y="2218325"/>
            <a:ext cx="4188825" cy="2151376"/>
          </a:xfrm>
          <a:prstGeom prst="rect">
            <a:avLst/>
          </a:prstGeom>
          <a:noFill/>
          <a:ln>
            <a:noFill/>
          </a:ln>
        </p:spPr>
      </p:pic>
      <p:pic>
        <p:nvPicPr>
          <p:cNvPr id="104" name="Google Shape;104;p19"/>
          <p:cNvPicPr preferRelativeResize="0"/>
          <p:nvPr/>
        </p:nvPicPr>
        <p:blipFill>
          <a:blip r:embed="rId4">
            <a:alphaModFix/>
          </a:blip>
          <a:stretch>
            <a:fillRect/>
          </a:stretch>
        </p:blipFill>
        <p:spPr>
          <a:xfrm>
            <a:off x="76200" y="1534825"/>
            <a:ext cx="4739901" cy="3437000"/>
          </a:xfrm>
          <a:prstGeom prst="rect">
            <a:avLst/>
          </a:prstGeom>
          <a:noFill/>
          <a:ln>
            <a:noFill/>
          </a:ln>
        </p:spPr>
      </p:pic>
      <p:sp>
        <p:nvSpPr>
          <p:cNvPr id="105" name="Google Shape;105;p19"/>
          <p:cNvSpPr txBox="1"/>
          <p:nvPr>
            <p:ph idx="1" type="body"/>
          </p:nvPr>
        </p:nvSpPr>
        <p:spPr>
          <a:xfrm>
            <a:off x="5405750" y="546150"/>
            <a:ext cx="3258600" cy="1447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%’s represent the percentage of  the common western words that occur in each genre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Synopsis Analysis</a:t>
            </a:r>
            <a:endParaRPr/>
          </a:p>
        </p:txBody>
      </p:sp>
      <p:sp>
        <p:nvSpPr>
          <p:cNvPr id="111" name="Google Shape;111;p20"/>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By looking at the percentages, we can see that there were no other movies that had words too similar to the main genres. The bar charts for Drama and Thriller both show that the other genres have similar words to Drama and Thriller. Lastly, the Romance and Comedy were tied in the Romance bar chart.</a:t>
            </a:r>
            <a:endParaRPr sz="2000"/>
          </a:p>
          <a:p>
            <a:pPr indent="0" lvl="0" marL="0" rtl="0" algn="l">
              <a:spcBef>
                <a:spcPts val="1600"/>
              </a:spcBef>
              <a:spcAft>
                <a:spcPts val="0"/>
              </a:spcAft>
              <a:buNone/>
            </a:pPr>
            <a:r>
              <a:rPr lang="en" sz="2000"/>
              <a:t>We can conclude that each genre has common words in their synopsis and there is a correlation between the words that occur in the synopsis and the movie genre.</a:t>
            </a:r>
            <a:endParaRPr sz="2000"/>
          </a:p>
          <a:p>
            <a:pPr indent="0" lvl="0" marL="0" rtl="0" algn="l">
              <a:spcBef>
                <a:spcPts val="1600"/>
              </a:spcBef>
              <a:spcAft>
                <a:spcPts val="1600"/>
              </a:spcAft>
              <a:buClr>
                <a:srgbClr val="000000"/>
              </a:buClr>
              <a:buSzPts val="1100"/>
              <a:buFont typeface="Arial"/>
              <a:buNone/>
            </a:pPr>
            <a:r>
              <a:rPr lang="en" sz="2000"/>
              <a:t>This means that Synopsis is a good feature to use for our machine learning model. </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Plot Keywords Intro</a:t>
            </a:r>
            <a:endParaRPr/>
          </a:p>
        </p:txBody>
      </p:sp>
      <p:sp>
        <p:nvSpPr>
          <p:cNvPr id="117" name="Google Shape;117;p2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lnSpc>
                <a:spcPct val="200000"/>
              </a:lnSpc>
              <a:spcBef>
                <a:spcPts val="0"/>
              </a:spcBef>
              <a:spcAft>
                <a:spcPts val="0"/>
              </a:spcAft>
              <a:buSzPts val="2400"/>
              <a:buChar char="●"/>
            </a:pPr>
            <a:r>
              <a:rPr lang="en" sz="2400"/>
              <a:t>Plot keywords identified by IMDb per movie </a:t>
            </a:r>
            <a:endParaRPr sz="2400"/>
          </a:p>
          <a:p>
            <a:pPr indent="-381000" lvl="0" marL="457200" rtl="0" algn="l">
              <a:lnSpc>
                <a:spcPct val="200000"/>
              </a:lnSpc>
              <a:spcBef>
                <a:spcPts val="0"/>
              </a:spcBef>
              <a:spcAft>
                <a:spcPts val="0"/>
              </a:spcAft>
              <a:buSzPts val="2400"/>
              <a:buChar char="●"/>
            </a:pPr>
            <a:r>
              <a:rPr lang="en" sz="2400"/>
              <a:t>Bar Chart - shows the comparison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